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433D8-A196-4EAC-B598-6EB02F6D5800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E517C-BBEB-4AB7-A4C3-5370DAB18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1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Couchiching OHT </a:t>
            </a:r>
            <a:r>
              <a:rPr lang="en-US" sz="1200" b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like illness testing/assessing distributive model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people not requiring emergency care: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PCR Testing / navigation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=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Kiwanis (with system navigation, appt booking facilitation, program referrals, communication with MRPs and handouts to ensure patients have assessments in the right place for them)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-the very ill are assessed and sent to ER appropriately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Community programs for referral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(with capacity)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covid@home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proresp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-community paramedics chronic disease/ALC at home program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Assessing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119 Memorial COHT NP for unattached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Lighthouse shelter medical treatment centre for housing insecure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PC offices daytime with two AHCs for after hours’ access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HNPLC in Oro-Medonte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Mamaway - Indigenous primary health care clinic 210 Memorial</a:t>
            </a:r>
          </a:p>
          <a:p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goodoctors.ca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- two clinics (Brechin with 2 RPNs and virtual doc, Downtown Dispensary with virtual doc)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Treatment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(next steps) =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antiviral supply - consider 119 Memorial Shoppers (Becky He to be contacted)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-all aforementioned PCPs prescribe based on criteria, knowing their patients best (they have already been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rxing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appropriately budesonide when available, dexamethasone and of course managing all the other medications and chronic disease exacerbations as per usual care)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CFHT pharmacist can be a resource for consultation (need to ensure this is the case but I don’t see why not)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-referral form in EMRs for Humber/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Scarbourough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monoclonal therapy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F9B8DE-1230-4072-B286-F640C1EF1A7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42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2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8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1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8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4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0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3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6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2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4066C-2771-43FA-8467-B485CF9F01DC}" type="datetimeFigureOut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C953B-A89D-4801-B192-0C1768134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9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smh.on.ca/COVID-1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02" y="56116"/>
            <a:ext cx="10182808" cy="104421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1170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anose="0207040306080B030204" pitchFamily="18" charset="0"/>
              </a:rPr>
              <a:t>Integrated</a:t>
            </a:r>
            <a:r>
              <a:rPr lang="en-US" sz="3200" b="1" dirty="0">
                <a:solidFill>
                  <a:srgbClr val="11707D"/>
                </a:solidFill>
                <a:latin typeface="Californian FB" panose="0207040306080B030204" pitchFamily="18" charset="0"/>
              </a:rPr>
              <a:t> COVID Care Program @ Couchiching OHT</a:t>
            </a:r>
            <a:br>
              <a:rPr lang="en-US" sz="3200" b="1" dirty="0">
                <a:solidFill>
                  <a:srgbClr val="11707D"/>
                </a:solidFill>
                <a:latin typeface="Californian FB" panose="0207040306080B030204" pitchFamily="18" charset="0"/>
              </a:rPr>
            </a:br>
            <a:r>
              <a:rPr lang="en-US" sz="2000" b="1" dirty="0">
                <a:solidFill>
                  <a:srgbClr val="11707D"/>
                </a:solidFill>
                <a:latin typeface="Californian FB" panose="0207040306080B030204" pitchFamily="18" charset="0"/>
              </a:rPr>
              <a:t>Adapted for OH directed </a:t>
            </a:r>
            <a:r>
              <a:rPr lang="en-US" sz="2000" b="1" dirty="0" err="1">
                <a:solidFill>
                  <a:srgbClr val="11707D"/>
                </a:solidFill>
                <a:latin typeface="Californian FB" panose="0207040306080B030204" pitchFamily="18" charset="0"/>
              </a:rPr>
              <a:t>Paxlovid</a:t>
            </a:r>
            <a:r>
              <a:rPr lang="en-US" sz="2000" b="1" dirty="0">
                <a:solidFill>
                  <a:srgbClr val="11707D"/>
                </a:solidFill>
                <a:latin typeface="Californian FB" panose="0207040306080B030204" pitchFamily="18" charset="0"/>
              </a:rPr>
              <a:t> Oral Anti-viral therapy access</a:t>
            </a:r>
            <a:endParaRPr lang="en-US" sz="3200" b="1" dirty="0">
              <a:latin typeface="Californian FB" panose="0207040306080B030204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79453" y="944182"/>
            <a:ext cx="10142930" cy="19522"/>
          </a:xfrm>
          <a:prstGeom prst="line">
            <a:avLst/>
          </a:prstGeom>
          <a:ln w="38100">
            <a:solidFill>
              <a:srgbClr val="1BAFC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294846" y="2604869"/>
            <a:ext cx="1805611" cy="57777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PCR Eligible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5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including consideration for anti-viral therapy)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92757" y="3428463"/>
            <a:ext cx="1809787" cy="62921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Visits COHT COVID Testing Centre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714735" y="2604869"/>
            <a:ext cx="1043296" cy="57777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PCR Eligible</a:t>
            </a: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3"/>
          <a:srcRect r="82109"/>
          <a:stretch/>
        </p:blipFill>
        <p:spPr>
          <a:xfrm>
            <a:off x="10851051" y="149811"/>
            <a:ext cx="1009649" cy="950521"/>
          </a:xfrm>
          <a:prstGeom prst="rect">
            <a:avLst/>
          </a:prstGeom>
          <a:ln w="12700">
            <a:solidFill>
              <a:srgbClr val="2FBEBB"/>
            </a:solidFill>
          </a:ln>
        </p:spPr>
      </p:pic>
      <p:sp>
        <p:nvSpPr>
          <p:cNvPr id="32" name="Rounded Rectangle 31"/>
          <p:cNvSpPr/>
          <p:nvPr/>
        </p:nvSpPr>
        <p:spPr>
          <a:xfrm>
            <a:off x="4225884" y="2509416"/>
            <a:ext cx="6096498" cy="170110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2" name="Group 61"/>
          <p:cNvGrpSpPr/>
          <p:nvPr/>
        </p:nvGrpSpPr>
        <p:grpSpPr>
          <a:xfrm>
            <a:off x="4399987" y="3166036"/>
            <a:ext cx="4460535" cy="815186"/>
            <a:chOff x="2469552" y="5197869"/>
            <a:chExt cx="5928360" cy="963470"/>
          </a:xfrm>
        </p:grpSpPr>
        <p:sp>
          <p:nvSpPr>
            <p:cNvPr id="36" name="Rectangle 35"/>
            <p:cNvSpPr/>
            <p:nvPr/>
          </p:nvSpPr>
          <p:spPr>
            <a:xfrm>
              <a:off x="2469552" y="5211203"/>
              <a:ext cx="1116207" cy="949795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Primary Care Provider</a:t>
              </a:r>
            </a:p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In Office / Virtual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3647345" y="5197869"/>
              <a:ext cx="1116207" cy="949795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COHT NP</a:t>
              </a:r>
            </a:p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Unattached Patients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4875629" y="5207007"/>
              <a:ext cx="1116207" cy="954332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Shelter Medical Clinic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6078667" y="5211203"/>
              <a:ext cx="1116207" cy="949795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Huronia Nurse </a:t>
              </a:r>
              <a:r>
                <a:rPr lang="en-US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Practitioner</a:t>
              </a:r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 Led Clinic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281705" y="5207010"/>
              <a:ext cx="1116207" cy="949795"/>
            </a:xfrm>
            <a:prstGeom prst="rect">
              <a:avLst/>
            </a:prstGeom>
            <a:noFill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Mamaway Wiidokdaadwin Clinic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7" name="Rounded Rectangle 56"/>
          <p:cNvSpPr/>
          <p:nvPr/>
        </p:nvSpPr>
        <p:spPr>
          <a:xfrm>
            <a:off x="4290985" y="5612092"/>
            <a:ext cx="5956121" cy="110286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588610" y="5739059"/>
            <a:ext cx="1662792" cy="803615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</a:p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@ Home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452189" y="5738080"/>
            <a:ext cx="1615136" cy="803615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Community Paramedicine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57269" y="1057793"/>
            <a:ext cx="9465113" cy="469036"/>
          </a:xfrm>
          <a:prstGeom prst="roundRect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SYMPTOMATIC PATIENTS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www.osmh.on.ca/COVID-19/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call OSMH 705-325-2201 x 3779 for information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313153" y="5740378"/>
            <a:ext cx="1615136" cy="803615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Rx – </a:t>
            </a:r>
            <a:r>
              <a:rPr lang="en-US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Paxlovid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or other therapies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5391" y="4382681"/>
            <a:ext cx="1759551" cy="169484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receives information on self-care &amp; worsening symptoms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referred to COVID at Home </a:t>
            </a:r>
          </a:p>
          <a:p>
            <a:pPr algn="ctr"/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O2 Sat Monitors available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8975226" y="4357998"/>
            <a:ext cx="3072368" cy="1103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Dedicated Community Pharmacy for </a:t>
            </a:r>
            <a:r>
              <a:rPr lang="en-US" sz="1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Paxlovid</a:t>
            </a: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Providers &amp; Patients re counseling, drug interactions &amp; reporting to OSMH Pharmacy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0606091" y="2893754"/>
            <a:ext cx="1373594" cy="9346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follow up by prescriber</a:t>
            </a:r>
          </a:p>
        </p:txBody>
      </p:sp>
      <p:sp>
        <p:nvSpPr>
          <p:cNvPr id="65" name="Rectangle 64"/>
          <p:cNvSpPr/>
          <p:nvPr/>
        </p:nvSpPr>
        <p:spPr>
          <a:xfrm>
            <a:off x="8960727" y="3169325"/>
            <a:ext cx="839841" cy="795884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Out of area provider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00192" y="2474406"/>
            <a:ext cx="559307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ASSESSMENT, CARE, ADVICE, TREATMENT BY PROVIDERS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Provider may refer for PCR test if eligible or use RAT </a:t>
            </a:r>
            <a:endParaRPr lang="en-US" sz="1400" dirty="0"/>
          </a:p>
          <a:p>
            <a:endParaRPr lang="en-US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1174947" y="1663435"/>
            <a:ext cx="2556233" cy="69561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refer for testing at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www.osmh.on.ca/COVID-19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/</a:t>
            </a:r>
            <a:endParaRPr lang="en-US" sz="2000" dirty="0"/>
          </a:p>
        </p:txBody>
      </p:sp>
      <p:sp>
        <p:nvSpPr>
          <p:cNvPr id="35" name="Rounded Rectangle 34"/>
          <p:cNvSpPr/>
          <p:nvPr/>
        </p:nvSpPr>
        <p:spPr>
          <a:xfrm>
            <a:off x="7542788" y="1639352"/>
            <a:ext cx="2779594" cy="72259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 care at multiple primary care assessment sites</a:t>
            </a:r>
          </a:p>
        </p:txBody>
      </p:sp>
      <p:cxnSp>
        <p:nvCxnSpPr>
          <p:cNvPr id="38" name="Straight Connector 37"/>
          <p:cNvCxnSpPr>
            <a:stCxn id="22" idx="2"/>
          </p:cNvCxnSpPr>
          <p:nvPr/>
        </p:nvCxnSpPr>
        <p:spPr>
          <a:xfrm flipH="1">
            <a:off x="5589825" y="1526829"/>
            <a:ext cx="1" cy="4505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20" idx="3"/>
            <a:endCxn id="35" idx="1"/>
          </p:cNvCxnSpPr>
          <p:nvPr/>
        </p:nvCxnSpPr>
        <p:spPr>
          <a:xfrm flipV="1">
            <a:off x="3731180" y="2000648"/>
            <a:ext cx="3811608" cy="10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5" idx="2"/>
            <a:endCxn id="19" idx="0"/>
          </p:cNvCxnSpPr>
          <p:nvPr/>
        </p:nvCxnSpPr>
        <p:spPr>
          <a:xfrm flipH="1">
            <a:off x="1197651" y="3182639"/>
            <a:ext cx="1" cy="2458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570182" y="2359045"/>
            <a:ext cx="0" cy="2458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3240039" y="2359045"/>
            <a:ext cx="0" cy="2458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3772436" y="2933472"/>
            <a:ext cx="46785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35" idx="2"/>
          </p:cNvCxnSpPr>
          <p:nvPr/>
        </p:nvCxnSpPr>
        <p:spPr>
          <a:xfrm>
            <a:off x="8932585" y="2361944"/>
            <a:ext cx="0" cy="1200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5101484" y="1940051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AND/OR</a:t>
            </a:r>
          </a:p>
        </p:txBody>
      </p:sp>
      <p:cxnSp>
        <p:nvCxnSpPr>
          <p:cNvPr id="83" name="Straight Arrow Connector 82"/>
          <p:cNvCxnSpPr>
            <a:stCxn id="19" idx="2"/>
          </p:cNvCxnSpPr>
          <p:nvPr/>
        </p:nvCxnSpPr>
        <p:spPr>
          <a:xfrm>
            <a:off x="1197651" y="4057682"/>
            <a:ext cx="0" cy="3330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2354009" y="3396953"/>
            <a:ext cx="1679663" cy="6607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Health Guidance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 Care</a:t>
            </a:r>
            <a:endParaRPr lang="en-US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Straight Arrow Connector 85"/>
          <p:cNvCxnSpPr>
            <a:stCxn id="18" idx="2"/>
          </p:cNvCxnSpPr>
          <p:nvPr/>
        </p:nvCxnSpPr>
        <p:spPr>
          <a:xfrm>
            <a:off x="3236383" y="3182639"/>
            <a:ext cx="3656" cy="2143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2100457" y="4772154"/>
            <a:ext cx="2089434" cy="83816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 and provider informed of positive results</a:t>
            </a:r>
          </a:p>
        </p:txBody>
      </p:sp>
      <p:cxnSp>
        <p:nvCxnSpPr>
          <p:cNvPr id="98" name="Straight Arrow Connector 97"/>
          <p:cNvCxnSpPr/>
          <p:nvPr/>
        </p:nvCxnSpPr>
        <p:spPr>
          <a:xfrm flipH="1" flipV="1">
            <a:off x="11226538" y="3819883"/>
            <a:ext cx="28143" cy="5381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70" idx="1"/>
            <a:endCxn id="32" idx="3"/>
          </p:cNvCxnSpPr>
          <p:nvPr/>
        </p:nvCxnSpPr>
        <p:spPr>
          <a:xfrm flipH="1" flipV="1">
            <a:off x="10322382" y="3359971"/>
            <a:ext cx="283709" cy="11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24" idx="3"/>
            <a:endCxn id="89" idx="1"/>
          </p:cNvCxnSpPr>
          <p:nvPr/>
        </p:nvCxnSpPr>
        <p:spPr>
          <a:xfrm flipV="1">
            <a:off x="1904942" y="5191236"/>
            <a:ext cx="195515" cy="388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136503" y="4224183"/>
            <a:ext cx="373820" cy="5479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Down Arrow Callout 65"/>
          <p:cNvSpPr/>
          <p:nvPr/>
        </p:nvSpPr>
        <p:spPr>
          <a:xfrm>
            <a:off x="6587403" y="4224183"/>
            <a:ext cx="1418647" cy="1401567"/>
          </a:xfrm>
          <a:prstGeom prst="downArrowCallou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Plan developed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10851051" y="5461055"/>
            <a:ext cx="0" cy="7024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9" idx="3"/>
          </p:cNvCxnSpPr>
          <p:nvPr/>
        </p:nvCxnSpPr>
        <p:spPr>
          <a:xfrm>
            <a:off x="9928289" y="6142186"/>
            <a:ext cx="922762" cy="2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788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448</Words>
  <Application>Microsoft Macintosh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Californian FB</vt:lpstr>
      <vt:lpstr>Office Theme</vt:lpstr>
      <vt:lpstr>Integrated COVID Care Program @ Couchiching OHT Adapted for OH directed Paxlovid Oral Anti-viral therapy access</vt:lpstr>
    </vt:vector>
  </TitlesOfParts>
  <Company>OSMH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COVID Navigation, Testing &amp; Assessment in Couchiching</dc:title>
  <dc:creator>memoore</dc:creator>
  <cp:lastModifiedBy>Kimberley McIntosh</cp:lastModifiedBy>
  <cp:revision>39</cp:revision>
  <dcterms:created xsi:type="dcterms:W3CDTF">2022-01-26T13:39:39Z</dcterms:created>
  <dcterms:modified xsi:type="dcterms:W3CDTF">2022-01-31T22:18:15Z</dcterms:modified>
</cp:coreProperties>
</file>